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10"/>
  </p:notesMasterIdLst>
  <p:sldIdLst>
    <p:sldId id="259" r:id="rId2"/>
    <p:sldId id="256" r:id="rId3"/>
    <p:sldId id="265" r:id="rId4"/>
    <p:sldId id="264" r:id="rId5"/>
    <p:sldId id="263" r:id="rId6"/>
    <p:sldId id="257" r:id="rId7"/>
    <p:sldId id="262" r:id="rId8"/>
    <p:sldId id="258" r:id="rId9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EE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6374" autoAdjust="0"/>
  </p:normalViewPr>
  <p:slideViewPr>
    <p:cSldViewPr snapToGrid="0" showGuides="1">
      <p:cViewPr varScale="1">
        <p:scale>
          <a:sx n="113" d="100"/>
          <a:sy n="113" d="100"/>
        </p:scale>
        <p:origin x="456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E6527E-D872-4D71-9DB5-771001579C5F}" type="datetimeFigureOut">
              <a:rPr lang="de-DE" smtClean="0"/>
              <a:t>13.05.2024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5608DD-625F-41F5-88E5-1DEC3CFFD57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541651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4D8ED3-4235-4441-A932-BBB7A6D4FA3D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52837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de-DE" sz="1200" i="0" dirty="0">
                <a:solidFill>
                  <a:srgbClr val="000000"/>
                </a:solidFill>
                <a:effectLst/>
                <a:latin typeface="HelveticaNeue-Bold"/>
              </a:rPr>
              <a:t>Anmerkungen zum Jahresabschluss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200" i="0" dirty="0">
                <a:solidFill>
                  <a:srgbClr val="000000"/>
                </a:solidFill>
                <a:effectLst/>
                <a:latin typeface="HelveticaNeue"/>
              </a:rPr>
              <a:t>Einnahmen Mitgliedsbeiträge enthält 100€ Fördermitgliedsbeiträge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200" i="0" dirty="0">
                <a:solidFill>
                  <a:srgbClr val="000000"/>
                </a:solidFill>
                <a:effectLst/>
                <a:latin typeface="HelveticaNeue"/>
              </a:rPr>
              <a:t>Ausgaben Mitgliedsbeiträge für EPN Hessen und Eine Welt Netzwerk NRW + Rücklastschrift von erloschenen Konten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200" i="0" dirty="0">
                <a:solidFill>
                  <a:srgbClr val="000000"/>
                </a:solidFill>
                <a:effectLst/>
                <a:latin typeface="HelveticaNeue"/>
              </a:rPr>
              <a:t>Teilnahmebeiträge JHV: Einnahmen durch erhaltenen Teilnahmebeiträge und Beteiligung an Essenskosten; Ausgaben durch </a:t>
            </a:r>
            <a:r>
              <a:rPr lang="de-DE" sz="1200" i="0" dirty="0" err="1">
                <a:solidFill>
                  <a:srgbClr val="000000"/>
                </a:solidFill>
                <a:effectLst/>
                <a:latin typeface="HelveticaNeue"/>
              </a:rPr>
              <a:t>Hostel</a:t>
            </a:r>
            <a:r>
              <a:rPr lang="de-DE" sz="1200" i="0" dirty="0">
                <a:solidFill>
                  <a:srgbClr val="000000"/>
                </a:solidFill>
                <a:effectLst/>
                <a:latin typeface="HelveticaNeue"/>
              </a:rPr>
              <a:t>, Raum und Verpflegung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200" i="0" dirty="0">
                <a:solidFill>
                  <a:srgbClr val="000000"/>
                </a:solidFill>
                <a:effectLst/>
                <a:latin typeface="HelveticaNeue"/>
              </a:rPr>
              <a:t>Die Erstattung der Ausgaben der Kochpakete erfolgte teilweise noch in Q1/2021. Der überwiesene Betrag in 2021 betrug EUR 26,41.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200" i="0" dirty="0">
                <a:solidFill>
                  <a:srgbClr val="000000"/>
                </a:solidFill>
                <a:effectLst/>
                <a:latin typeface="HelveticaNeue"/>
              </a:rPr>
              <a:t>Verwaltung: EUR 319,06 für Weihnachtsbriefe.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200" i="0" dirty="0">
                <a:solidFill>
                  <a:srgbClr val="000000"/>
                </a:solidFill>
                <a:effectLst/>
                <a:latin typeface="HelveticaNeue"/>
              </a:rPr>
              <a:t>Betriebsmittelrücklage in Höhe von 1/3 der zu erwartenden anstehenden dreijährigen Steuerberater-Rechnung gebildet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200" i="0" dirty="0">
                <a:solidFill>
                  <a:srgbClr val="000000"/>
                </a:solidFill>
                <a:effectLst/>
                <a:latin typeface="HelveticaNeue"/>
              </a:rPr>
              <a:t>Einnahmen zu Projekten in Chile und Bolivien noch nicht überwiesen, da zu Chile der Vertrag nicht fertig war und die Weihnachtskampagne zu Bolivien zum Jahreswechsel noch lief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200" i="0" dirty="0">
                <a:solidFill>
                  <a:srgbClr val="000000"/>
                </a:solidFill>
                <a:effectLst/>
                <a:latin typeface="HelveticaNeue"/>
              </a:rPr>
              <a:t>Ausgaben Marketing zu ca. 1.300 € neue Shirts und ca. 200 € Webseite und Test Onlinewerbung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200" i="0" dirty="0">
                <a:solidFill>
                  <a:srgbClr val="000000"/>
                </a:solidFill>
                <a:effectLst/>
                <a:latin typeface="HelveticaNeue"/>
              </a:rPr>
              <a:t>Sonstige Einnahmen von </a:t>
            </a:r>
            <a:r>
              <a:rPr lang="de-DE" sz="1200" i="0" dirty="0" err="1">
                <a:solidFill>
                  <a:srgbClr val="000000"/>
                </a:solidFill>
                <a:effectLst/>
                <a:latin typeface="HelveticaNeue"/>
              </a:rPr>
              <a:t>goood</a:t>
            </a:r>
            <a:r>
              <a:rPr lang="de-DE" sz="1200" i="0" dirty="0">
                <a:solidFill>
                  <a:srgbClr val="000000"/>
                </a:solidFill>
                <a:effectLst/>
                <a:latin typeface="HelveticaNeue"/>
              </a:rPr>
              <a:t> Mobilfunkvertrag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200" i="0" dirty="0">
                <a:solidFill>
                  <a:srgbClr val="000000"/>
                </a:solidFill>
                <a:effectLst/>
                <a:latin typeface="HelveticaNeue"/>
              </a:rPr>
              <a:t>Rückerstattung Weihnachtsaktion 2020 hat zu Beginn 2021 stattgefunden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5608DD-625F-41F5-88E5-1DEC3CFFD57F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996016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5608DD-625F-41F5-88E5-1DEC3CFFD57F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149171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image" Target="../media/image2.png"/><Relationship Id="rId7" Type="http://schemas.openxmlformats.org/officeDocument/2006/relationships/image" Target="../media/image5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10" Type="http://schemas.openxmlformats.org/officeDocument/2006/relationships/image" Target="../media/image8.emf"/><Relationship Id="rId4" Type="http://schemas.openxmlformats.org/officeDocument/2006/relationships/image" Target="../media/image3.png"/><Relationship Id="rId9" Type="http://schemas.openxmlformats.org/officeDocument/2006/relationships/image" Target="../media/image7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image" Target="../media/image2.png"/><Relationship Id="rId7" Type="http://schemas.openxmlformats.org/officeDocument/2006/relationships/image" Target="../media/image5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10" Type="http://schemas.openxmlformats.org/officeDocument/2006/relationships/image" Target="../media/image8.emf"/><Relationship Id="rId4" Type="http://schemas.openxmlformats.org/officeDocument/2006/relationships/image" Target="../media/image3.png"/><Relationship Id="rId9" Type="http://schemas.openxmlformats.org/officeDocument/2006/relationships/image" Target="../media/image7.emf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FD8B296-10A0-4768-AA93-4F5674769B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6D810E-1A3C-4943-904A-B7F5CCD9864B}" type="datetime1">
              <a:rPr lang="de-DE" smtClean="0"/>
              <a:t>13.05.2024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A4E1B51-C820-4E4E-B6B3-8868CFC6C7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9" name="Rechteck 68">
            <a:extLst>
              <a:ext uri="{FF2B5EF4-FFF2-40B4-BE49-F238E27FC236}">
                <a16:creationId xmlns:a16="http://schemas.microsoft.com/office/drawing/2014/main" id="{F46A8BA5-7969-444A-9185-9189FA8CF34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92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0" name="Google Shape;93;p1">
            <a:extLst>
              <a:ext uri="{FF2B5EF4-FFF2-40B4-BE49-F238E27FC236}">
                <a16:creationId xmlns:a16="http://schemas.microsoft.com/office/drawing/2014/main" id="{E1C5A754-F5AF-441E-9B24-F4E42E995B6D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14661" b="4415"/>
          <a:stretch/>
        </p:blipFill>
        <p:spPr>
          <a:xfrm>
            <a:off x="-35793" y="1586707"/>
            <a:ext cx="7131050" cy="52689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04F9F1FF-6D8B-431C-9262-777FE9DF8F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1620" y="3139827"/>
            <a:ext cx="3991159" cy="2509474"/>
          </a:xfrm>
          <a:prstGeom prst="rect">
            <a:avLst/>
          </a:prstGeom>
        </p:spPr>
      </p:pic>
      <p:grpSp>
        <p:nvGrpSpPr>
          <p:cNvPr id="35" name="Gruppieren 34">
            <a:extLst>
              <a:ext uri="{FF2B5EF4-FFF2-40B4-BE49-F238E27FC236}">
                <a16:creationId xmlns:a16="http://schemas.microsoft.com/office/drawing/2014/main" id="{FA25A2B8-F7A4-44C1-9373-961E0274FD7E}"/>
              </a:ext>
            </a:extLst>
          </p:cNvPr>
          <p:cNvGrpSpPr/>
          <p:nvPr/>
        </p:nvGrpSpPr>
        <p:grpSpPr>
          <a:xfrm>
            <a:off x="10435969" y="830707"/>
            <a:ext cx="1512000" cy="1512000"/>
            <a:chOff x="9793482" y="781964"/>
            <a:chExt cx="1512000" cy="1512000"/>
          </a:xfrm>
        </p:grpSpPr>
        <p:pic>
          <p:nvPicPr>
            <p:cNvPr id="33" name="Grafik 32">
              <a:extLst>
                <a:ext uri="{FF2B5EF4-FFF2-40B4-BE49-F238E27FC236}">
                  <a16:creationId xmlns:a16="http://schemas.microsoft.com/office/drawing/2014/main" id="{75FDBF39-AA97-4FFE-88A1-BC102B8684D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009523" y="1021742"/>
              <a:ext cx="1090850" cy="980867"/>
            </a:xfrm>
            <a:prstGeom prst="rect">
              <a:avLst/>
            </a:prstGeom>
          </p:spPr>
        </p:pic>
        <p:sp>
          <p:nvSpPr>
            <p:cNvPr id="34" name="Ellipse 33">
              <a:extLst>
                <a:ext uri="{FF2B5EF4-FFF2-40B4-BE49-F238E27FC236}">
                  <a16:creationId xmlns:a16="http://schemas.microsoft.com/office/drawing/2014/main" id="{CC4611F7-0D99-4F85-B4D7-E3609312EA21}"/>
                </a:ext>
              </a:extLst>
            </p:cNvPr>
            <p:cNvSpPr/>
            <p:nvPr/>
          </p:nvSpPr>
          <p:spPr>
            <a:xfrm>
              <a:off x="9793482" y="781964"/>
              <a:ext cx="1512000" cy="1512000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7247D42E-6E77-4495-995B-686BFDA30AD6}"/>
              </a:ext>
            </a:extLst>
          </p:cNvPr>
          <p:cNvGrpSpPr/>
          <p:nvPr/>
        </p:nvGrpSpPr>
        <p:grpSpPr>
          <a:xfrm>
            <a:off x="11087997" y="2798884"/>
            <a:ext cx="859972" cy="874718"/>
            <a:chOff x="10923814" y="2759310"/>
            <a:chExt cx="859972" cy="874718"/>
          </a:xfrm>
        </p:grpSpPr>
        <p:grpSp>
          <p:nvGrpSpPr>
            <p:cNvPr id="36" name="Gruppieren 35">
              <a:extLst>
                <a:ext uri="{FF2B5EF4-FFF2-40B4-BE49-F238E27FC236}">
                  <a16:creationId xmlns:a16="http://schemas.microsoft.com/office/drawing/2014/main" id="{F50C361F-7A32-4745-B7B4-F91CC255B784}"/>
                </a:ext>
              </a:extLst>
            </p:cNvPr>
            <p:cNvGrpSpPr/>
            <p:nvPr/>
          </p:nvGrpSpPr>
          <p:grpSpPr>
            <a:xfrm>
              <a:off x="10923814" y="2759310"/>
              <a:ext cx="859972" cy="874718"/>
              <a:chOff x="9793482" y="781964"/>
              <a:chExt cx="1512000" cy="1512000"/>
            </a:xfrm>
          </p:grpSpPr>
          <p:pic>
            <p:nvPicPr>
              <p:cNvPr id="37" name="Grafik 36">
                <a:extLst>
                  <a:ext uri="{FF2B5EF4-FFF2-40B4-BE49-F238E27FC236}">
                    <a16:creationId xmlns:a16="http://schemas.microsoft.com/office/drawing/2014/main" id="{CFC67DEC-4AE8-4802-8EF8-60C8642983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009523" y="1021742"/>
                <a:ext cx="1090850" cy="980867"/>
              </a:xfrm>
              <a:prstGeom prst="rect">
                <a:avLst/>
              </a:prstGeom>
            </p:spPr>
          </p:pic>
          <p:sp>
            <p:nvSpPr>
              <p:cNvPr id="38" name="Ellipse 37">
                <a:extLst>
                  <a:ext uri="{FF2B5EF4-FFF2-40B4-BE49-F238E27FC236}">
                    <a16:creationId xmlns:a16="http://schemas.microsoft.com/office/drawing/2014/main" id="{0B855EA2-FD12-4DE9-A0B0-29870224B4FE}"/>
                  </a:ext>
                </a:extLst>
              </p:cNvPr>
              <p:cNvSpPr/>
              <p:nvPr/>
            </p:nvSpPr>
            <p:spPr>
              <a:xfrm>
                <a:off x="9793482" y="781964"/>
                <a:ext cx="1512000" cy="1512000"/>
              </a:xfrm>
              <a:prstGeom prst="ellipse">
                <a:avLst/>
              </a:prstGeom>
              <a:solidFill>
                <a:srgbClr val="DBE349"/>
              </a:solidFill>
              <a:ln w="28575">
                <a:solidFill>
                  <a:srgbClr val="DBE34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</p:grpSp>
        <p:pic>
          <p:nvPicPr>
            <p:cNvPr id="44" name="Grafik 43">
              <a:extLst>
                <a:ext uri="{FF2B5EF4-FFF2-40B4-BE49-F238E27FC236}">
                  <a16:creationId xmlns:a16="http://schemas.microsoft.com/office/drawing/2014/main" id="{175E3A7C-5384-41EE-8579-3B56DC5788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29" b="89988" l="700" r="89909">
                          <a14:foregroundMark x1="4790" y1="11344" x2="3122" y2="6742"/>
                          <a14:foregroundMark x1="5059" y1="4239" x2="6082" y2="8559"/>
                          <a14:foregroundMark x1="4790" y1="1615" x2="5140" y2="2745"/>
                          <a14:foregroundMark x1="5328" y1="929" x2="5328" y2="929"/>
                          <a14:foregroundMark x1="700" y1="7186" x2="700" y2="7186"/>
                          <a14:foregroundMark x1="807" y1="7307" x2="807" y2="730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9260" b="86230"/>
            <a:stretch/>
          </p:blipFill>
          <p:spPr>
            <a:xfrm>
              <a:off x="11046690" y="2914590"/>
              <a:ext cx="666475" cy="569637"/>
            </a:xfrm>
            <a:prstGeom prst="rect">
              <a:avLst/>
            </a:prstGeom>
          </p:spPr>
        </p:pic>
      </p:grp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F0ADF327-3301-4D00-AA14-88466EA9AA78}"/>
              </a:ext>
            </a:extLst>
          </p:cNvPr>
          <p:cNvGrpSpPr/>
          <p:nvPr/>
        </p:nvGrpSpPr>
        <p:grpSpPr>
          <a:xfrm>
            <a:off x="9207723" y="336800"/>
            <a:ext cx="859972" cy="874718"/>
            <a:chOff x="8532971" y="584383"/>
            <a:chExt cx="859972" cy="874718"/>
          </a:xfrm>
        </p:grpSpPr>
        <p:grpSp>
          <p:nvGrpSpPr>
            <p:cNvPr id="45" name="Gruppieren 44">
              <a:extLst>
                <a:ext uri="{FF2B5EF4-FFF2-40B4-BE49-F238E27FC236}">
                  <a16:creationId xmlns:a16="http://schemas.microsoft.com/office/drawing/2014/main" id="{DB4C4516-91EB-4A80-9499-2EFAEF30F058}"/>
                </a:ext>
              </a:extLst>
            </p:cNvPr>
            <p:cNvGrpSpPr/>
            <p:nvPr/>
          </p:nvGrpSpPr>
          <p:grpSpPr>
            <a:xfrm>
              <a:off x="8532971" y="584383"/>
              <a:ext cx="859972" cy="874718"/>
              <a:chOff x="9793482" y="781964"/>
              <a:chExt cx="1512000" cy="1512000"/>
            </a:xfrm>
            <a:solidFill>
              <a:srgbClr val="DD4395"/>
            </a:solidFill>
          </p:grpSpPr>
          <p:pic>
            <p:nvPicPr>
              <p:cNvPr id="46" name="Grafik 45">
                <a:extLst>
                  <a:ext uri="{FF2B5EF4-FFF2-40B4-BE49-F238E27FC236}">
                    <a16:creationId xmlns:a16="http://schemas.microsoft.com/office/drawing/2014/main" id="{BAFCFC02-0D8E-43C6-91DE-7BD4E80C9C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009523" y="1021742"/>
                <a:ext cx="1090850" cy="980867"/>
              </a:xfrm>
              <a:prstGeom prst="rect">
                <a:avLst/>
              </a:prstGeom>
              <a:grpFill/>
              <a:ln>
                <a:noFill/>
              </a:ln>
            </p:spPr>
          </p:pic>
          <p:sp>
            <p:nvSpPr>
              <p:cNvPr id="47" name="Ellipse 46">
                <a:extLst>
                  <a:ext uri="{FF2B5EF4-FFF2-40B4-BE49-F238E27FC236}">
                    <a16:creationId xmlns:a16="http://schemas.microsoft.com/office/drawing/2014/main" id="{B09964E6-4745-425B-8023-B5D09AADCD12}"/>
                  </a:ext>
                </a:extLst>
              </p:cNvPr>
              <p:cNvSpPr/>
              <p:nvPr/>
            </p:nvSpPr>
            <p:spPr>
              <a:xfrm>
                <a:off x="9793482" y="781964"/>
                <a:ext cx="1512000" cy="1512000"/>
              </a:xfrm>
              <a:prstGeom prst="ellipse">
                <a:avLst/>
              </a:prstGeom>
              <a:grpFill/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</p:grpSp>
        <p:pic>
          <p:nvPicPr>
            <p:cNvPr id="48" name="Grafik 47">
              <a:extLst>
                <a:ext uri="{FF2B5EF4-FFF2-40B4-BE49-F238E27FC236}">
                  <a16:creationId xmlns:a16="http://schemas.microsoft.com/office/drawing/2014/main" id="{9FC32BF5-406C-47AF-A307-81476E1212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29" b="89988" l="700" r="89909">
                          <a14:foregroundMark x1="4790" y1="11344" x2="3122" y2="6742"/>
                          <a14:foregroundMark x1="5059" y1="4239" x2="6082" y2="8559"/>
                          <a14:foregroundMark x1="4790" y1="1615" x2="5140" y2="2745"/>
                          <a14:foregroundMark x1="5328" y1="929" x2="5328" y2="929"/>
                          <a14:foregroundMark x1="700" y1="7186" x2="700" y2="7186"/>
                          <a14:foregroundMark x1="807" y1="7307" x2="807" y2="730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9260" b="86230"/>
            <a:stretch/>
          </p:blipFill>
          <p:spPr>
            <a:xfrm>
              <a:off x="8655847" y="727398"/>
              <a:ext cx="666475" cy="569637"/>
            </a:xfrm>
            <a:prstGeom prst="rect">
              <a:avLst/>
            </a:prstGeom>
          </p:spPr>
        </p:pic>
      </p:grpSp>
      <p:pic>
        <p:nvPicPr>
          <p:cNvPr id="18" name="Bild 14">
            <a:extLst>
              <a:ext uri="{FF2B5EF4-FFF2-40B4-BE49-F238E27FC236}">
                <a16:creationId xmlns:a16="http://schemas.microsoft.com/office/drawing/2014/main" id="{C65E6320-D499-452A-8DC8-4477DFA4153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1827" y="2162002"/>
            <a:ext cx="792163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Bild 13">
            <a:extLst>
              <a:ext uri="{FF2B5EF4-FFF2-40B4-BE49-F238E27FC236}">
                <a16:creationId xmlns:a16="http://schemas.microsoft.com/office/drawing/2014/main" id="{D54FCCA7-CF86-4996-A264-52475B45E45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8263" y="1300568"/>
            <a:ext cx="52070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Bild 11">
            <a:extLst>
              <a:ext uri="{FF2B5EF4-FFF2-40B4-BE49-F238E27FC236}">
                <a16:creationId xmlns:a16="http://schemas.microsoft.com/office/drawing/2014/main" id="{112C0E11-6BFB-422F-BDBA-D85DBE4D2A3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86"/>
          <a:stretch>
            <a:fillRect/>
          </a:stretch>
        </p:blipFill>
        <p:spPr bwMode="auto">
          <a:xfrm>
            <a:off x="7639787" y="-6488"/>
            <a:ext cx="1270000" cy="59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Bild 8">
            <a:extLst>
              <a:ext uri="{FF2B5EF4-FFF2-40B4-BE49-F238E27FC236}">
                <a16:creationId xmlns:a16="http://schemas.microsoft.com/office/drawing/2014/main" id="{64DF783C-BD3B-4BB1-85B1-B9366116619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3836" y="3339220"/>
            <a:ext cx="10668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50069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967A508-798C-486C-A648-36F2F6905D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B2FDAF24-C6C5-4A79-934C-BF23A84C32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8AEE064-3892-4FE9-B745-F8258D460C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EED556-E0FB-4FE0-8F2F-B9A7856ECE01}" type="datetime1">
              <a:rPr lang="de-DE" smtClean="0"/>
              <a:t>13.05.2024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E4477EA-2E24-479A-BFB1-D02DED4AEB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6F63046-FA6A-4775-AB49-7C47BB5659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F9D8A-829F-4D06-A7AA-6F86010CFF5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529944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EC4546D3-6205-43A5-B55C-2EB7B9C9E7C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8B4F93DE-760F-4DBE-9BF1-7F0B7F4846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6C40361-8486-4FB3-9A6F-80504A7A77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69653E-B451-4E9E-8A62-CFDB1C76A9E9}" type="datetime1">
              <a:rPr lang="de-DE" smtClean="0"/>
              <a:t>13.05.2024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1EA3247-CCB3-4D28-9030-81BC0B8EF2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D022A53-B2B8-4027-A5AE-8FAE6010B5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F9D8A-829F-4D06-A7AA-6F86010CFF5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672159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E03EF8A-EE6C-4410-AA24-A9FC165EDF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A2F1F3ED-0056-4BB1-A083-390CC3BA69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BB29DD0-89AD-4358-B28B-64DBEDD5BC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CCA3C-9606-47C3-9B74-A9B8427B13FA}" type="datetime1">
              <a:rPr lang="de-DE" smtClean="0"/>
              <a:t>13.05.2024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19F94DC-E4F4-4640-B42E-DEDE33C0B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60162A6-D8BC-4896-90A1-B063DB0D6F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F9D8A-829F-4D06-A7AA-6F86010CFF5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767317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FD8B296-10A0-4768-AA93-4F5674769B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D51413-D046-4EBE-9EA5-5100E2C78DC2}" type="datetime1">
              <a:rPr lang="de-DE" smtClean="0"/>
              <a:t>13.05.2024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A4E1B51-C820-4E4E-B6B3-8868CFC6C7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9" name="Rechteck 68">
            <a:extLst>
              <a:ext uri="{FF2B5EF4-FFF2-40B4-BE49-F238E27FC236}">
                <a16:creationId xmlns:a16="http://schemas.microsoft.com/office/drawing/2014/main" id="{F46A8BA5-7969-444A-9185-9189FA8CF34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92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0" name="Google Shape;93;p1">
            <a:extLst>
              <a:ext uri="{FF2B5EF4-FFF2-40B4-BE49-F238E27FC236}">
                <a16:creationId xmlns:a16="http://schemas.microsoft.com/office/drawing/2014/main" id="{E1C5A754-F5AF-441E-9B24-F4E42E995B6D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 l="14661" b="4415"/>
          <a:stretch/>
        </p:blipFill>
        <p:spPr>
          <a:xfrm>
            <a:off x="-35793" y="1586707"/>
            <a:ext cx="7131050" cy="52689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04F9F1FF-6D8B-431C-9262-777FE9DF8F9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11620" y="3139827"/>
            <a:ext cx="3991159" cy="2509474"/>
          </a:xfrm>
          <a:prstGeom prst="rect">
            <a:avLst/>
          </a:prstGeom>
        </p:spPr>
      </p:pic>
      <p:grpSp>
        <p:nvGrpSpPr>
          <p:cNvPr id="35" name="Gruppieren 34">
            <a:extLst>
              <a:ext uri="{FF2B5EF4-FFF2-40B4-BE49-F238E27FC236}">
                <a16:creationId xmlns:a16="http://schemas.microsoft.com/office/drawing/2014/main" id="{FA25A2B8-F7A4-44C1-9373-961E0274FD7E}"/>
              </a:ext>
            </a:extLst>
          </p:cNvPr>
          <p:cNvGrpSpPr/>
          <p:nvPr userDrawn="1"/>
        </p:nvGrpSpPr>
        <p:grpSpPr>
          <a:xfrm>
            <a:off x="10435969" y="830707"/>
            <a:ext cx="1512000" cy="1512000"/>
            <a:chOff x="9793482" y="781964"/>
            <a:chExt cx="1512000" cy="1512000"/>
          </a:xfrm>
        </p:grpSpPr>
        <p:pic>
          <p:nvPicPr>
            <p:cNvPr id="33" name="Grafik 32">
              <a:extLst>
                <a:ext uri="{FF2B5EF4-FFF2-40B4-BE49-F238E27FC236}">
                  <a16:creationId xmlns:a16="http://schemas.microsoft.com/office/drawing/2014/main" id="{75FDBF39-AA97-4FFE-88A1-BC102B8684D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10009523" y="1021742"/>
              <a:ext cx="1090850" cy="980867"/>
            </a:xfrm>
            <a:prstGeom prst="rect">
              <a:avLst/>
            </a:prstGeom>
          </p:spPr>
        </p:pic>
        <p:sp>
          <p:nvSpPr>
            <p:cNvPr id="34" name="Ellipse 33">
              <a:extLst>
                <a:ext uri="{FF2B5EF4-FFF2-40B4-BE49-F238E27FC236}">
                  <a16:creationId xmlns:a16="http://schemas.microsoft.com/office/drawing/2014/main" id="{CC4611F7-0D99-4F85-B4D7-E3609312EA21}"/>
                </a:ext>
              </a:extLst>
            </p:cNvPr>
            <p:cNvSpPr/>
            <p:nvPr userDrawn="1"/>
          </p:nvSpPr>
          <p:spPr>
            <a:xfrm>
              <a:off x="9793482" y="781964"/>
              <a:ext cx="1512000" cy="1512000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7247D42E-6E77-4495-995B-686BFDA30AD6}"/>
              </a:ext>
            </a:extLst>
          </p:cNvPr>
          <p:cNvGrpSpPr/>
          <p:nvPr userDrawn="1"/>
        </p:nvGrpSpPr>
        <p:grpSpPr>
          <a:xfrm>
            <a:off x="11087997" y="2798884"/>
            <a:ext cx="859972" cy="874718"/>
            <a:chOff x="10923814" y="2759310"/>
            <a:chExt cx="859972" cy="874718"/>
          </a:xfrm>
        </p:grpSpPr>
        <p:grpSp>
          <p:nvGrpSpPr>
            <p:cNvPr id="36" name="Gruppieren 35">
              <a:extLst>
                <a:ext uri="{FF2B5EF4-FFF2-40B4-BE49-F238E27FC236}">
                  <a16:creationId xmlns:a16="http://schemas.microsoft.com/office/drawing/2014/main" id="{F50C361F-7A32-4745-B7B4-F91CC255B784}"/>
                </a:ext>
              </a:extLst>
            </p:cNvPr>
            <p:cNvGrpSpPr/>
            <p:nvPr userDrawn="1"/>
          </p:nvGrpSpPr>
          <p:grpSpPr>
            <a:xfrm>
              <a:off x="10923814" y="2759310"/>
              <a:ext cx="859972" cy="874718"/>
              <a:chOff x="9793482" y="781964"/>
              <a:chExt cx="1512000" cy="1512000"/>
            </a:xfrm>
          </p:grpSpPr>
          <p:pic>
            <p:nvPicPr>
              <p:cNvPr id="37" name="Grafik 36">
                <a:extLst>
                  <a:ext uri="{FF2B5EF4-FFF2-40B4-BE49-F238E27FC236}">
                    <a16:creationId xmlns:a16="http://schemas.microsoft.com/office/drawing/2014/main" id="{CFC67DEC-4AE8-4802-8EF8-60C8642983A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/>
              <a:stretch>
                <a:fillRect/>
              </a:stretch>
            </p:blipFill>
            <p:spPr>
              <a:xfrm>
                <a:off x="10009523" y="1021742"/>
                <a:ext cx="1090850" cy="980867"/>
              </a:xfrm>
              <a:prstGeom prst="rect">
                <a:avLst/>
              </a:prstGeom>
            </p:spPr>
          </p:pic>
          <p:sp>
            <p:nvSpPr>
              <p:cNvPr id="38" name="Ellipse 37">
                <a:extLst>
                  <a:ext uri="{FF2B5EF4-FFF2-40B4-BE49-F238E27FC236}">
                    <a16:creationId xmlns:a16="http://schemas.microsoft.com/office/drawing/2014/main" id="{0B855EA2-FD12-4DE9-A0B0-29870224B4FE}"/>
                  </a:ext>
                </a:extLst>
              </p:cNvPr>
              <p:cNvSpPr/>
              <p:nvPr userDrawn="1"/>
            </p:nvSpPr>
            <p:spPr>
              <a:xfrm>
                <a:off x="9793482" y="781964"/>
                <a:ext cx="1512000" cy="1512000"/>
              </a:xfrm>
              <a:prstGeom prst="ellipse">
                <a:avLst/>
              </a:prstGeom>
              <a:solidFill>
                <a:srgbClr val="DBE349"/>
              </a:solidFill>
              <a:ln w="28575">
                <a:solidFill>
                  <a:srgbClr val="DBE34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</p:grpSp>
        <p:pic>
          <p:nvPicPr>
            <p:cNvPr id="44" name="Grafik 43">
              <a:extLst>
                <a:ext uri="{FF2B5EF4-FFF2-40B4-BE49-F238E27FC236}">
                  <a16:creationId xmlns:a16="http://schemas.microsoft.com/office/drawing/2014/main" id="{175E3A7C-5384-41EE-8579-3B56DC57880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29" b="89988" l="700" r="89909">
                          <a14:foregroundMark x1="4790" y1="11344" x2="3122" y2="6742"/>
                          <a14:foregroundMark x1="5059" y1="4239" x2="6082" y2="8559"/>
                          <a14:foregroundMark x1="4790" y1="1615" x2="5140" y2="2745"/>
                          <a14:foregroundMark x1="5328" y1="929" x2="5328" y2="929"/>
                          <a14:foregroundMark x1="700" y1="7186" x2="700" y2="7186"/>
                          <a14:foregroundMark x1="807" y1="7307" x2="807" y2="730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9260" b="86230"/>
            <a:stretch/>
          </p:blipFill>
          <p:spPr>
            <a:xfrm>
              <a:off x="11046690" y="2914590"/>
              <a:ext cx="666475" cy="569637"/>
            </a:xfrm>
            <a:prstGeom prst="rect">
              <a:avLst/>
            </a:prstGeom>
          </p:spPr>
        </p:pic>
      </p:grp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F0ADF327-3301-4D00-AA14-88466EA9AA78}"/>
              </a:ext>
            </a:extLst>
          </p:cNvPr>
          <p:cNvGrpSpPr/>
          <p:nvPr userDrawn="1"/>
        </p:nvGrpSpPr>
        <p:grpSpPr>
          <a:xfrm>
            <a:off x="9207723" y="336800"/>
            <a:ext cx="859972" cy="874718"/>
            <a:chOff x="8532971" y="584383"/>
            <a:chExt cx="859972" cy="874718"/>
          </a:xfrm>
        </p:grpSpPr>
        <p:grpSp>
          <p:nvGrpSpPr>
            <p:cNvPr id="45" name="Gruppieren 44">
              <a:extLst>
                <a:ext uri="{FF2B5EF4-FFF2-40B4-BE49-F238E27FC236}">
                  <a16:creationId xmlns:a16="http://schemas.microsoft.com/office/drawing/2014/main" id="{DB4C4516-91EB-4A80-9499-2EFAEF30F058}"/>
                </a:ext>
              </a:extLst>
            </p:cNvPr>
            <p:cNvGrpSpPr/>
            <p:nvPr userDrawn="1"/>
          </p:nvGrpSpPr>
          <p:grpSpPr>
            <a:xfrm>
              <a:off x="8532971" y="584383"/>
              <a:ext cx="859972" cy="874718"/>
              <a:chOff x="9793482" y="781964"/>
              <a:chExt cx="1512000" cy="1512000"/>
            </a:xfrm>
            <a:solidFill>
              <a:srgbClr val="DD4395"/>
            </a:solidFill>
          </p:grpSpPr>
          <p:pic>
            <p:nvPicPr>
              <p:cNvPr id="46" name="Grafik 45">
                <a:extLst>
                  <a:ext uri="{FF2B5EF4-FFF2-40B4-BE49-F238E27FC236}">
                    <a16:creationId xmlns:a16="http://schemas.microsoft.com/office/drawing/2014/main" id="{BAFCFC02-0D8E-43C6-91DE-7BD4E80C9C93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/>
              <a:stretch>
                <a:fillRect/>
              </a:stretch>
            </p:blipFill>
            <p:spPr>
              <a:xfrm>
                <a:off x="10009523" y="1021742"/>
                <a:ext cx="1090850" cy="980867"/>
              </a:xfrm>
              <a:prstGeom prst="rect">
                <a:avLst/>
              </a:prstGeom>
              <a:grpFill/>
              <a:ln>
                <a:noFill/>
              </a:ln>
            </p:spPr>
          </p:pic>
          <p:sp>
            <p:nvSpPr>
              <p:cNvPr id="47" name="Ellipse 46">
                <a:extLst>
                  <a:ext uri="{FF2B5EF4-FFF2-40B4-BE49-F238E27FC236}">
                    <a16:creationId xmlns:a16="http://schemas.microsoft.com/office/drawing/2014/main" id="{B09964E6-4745-425B-8023-B5D09AADCD12}"/>
                  </a:ext>
                </a:extLst>
              </p:cNvPr>
              <p:cNvSpPr/>
              <p:nvPr userDrawn="1"/>
            </p:nvSpPr>
            <p:spPr>
              <a:xfrm>
                <a:off x="9793482" y="781964"/>
                <a:ext cx="1512000" cy="1512000"/>
              </a:xfrm>
              <a:prstGeom prst="ellipse">
                <a:avLst/>
              </a:prstGeom>
              <a:grpFill/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</p:grpSp>
        <p:pic>
          <p:nvPicPr>
            <p:cNvPr id="48" name="Grafik 47">
              <a:extLst>
                <a:ext uri="{FF2B5EF4-FFF2-40B4-BE49-F238E27FC236}">
                  <a16:creationId xmlns:a16="http://schemas.microsoft.com/office/drawing/2014/main" id="{9FC32BF5-406C-47AF-A307-81476E12121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29" b="89988" l="700" r="89909">
                          <a14:foregroundMark x1="4790" y1="11344" x2="3122" y2="6742"/>
                          <a14:foregroundMark x1="5059" y1="4239" x2="6082" y2="8559"/>
                          <a14:foregroundMark x1="4790" y1="1615" x2="5140" y2="2745"/>
                          <a14:foregroundMark x1="5328" y1="929" x2="5328" y2="929"/>
                          <a14:foregroundMark x1="700" y1="7186" x2="700" y2="7186"/>
                          <a14:foregroundMark x1="807" y1="7307" x2="807" y2="730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9260" b="86230"/>
            <a:stretch/>
          </p:blipFill>
          <p:spPr>
            <a:xfrm>
              <a:off x="8655847" y="727398"/>
              <a:ext cx="666475" cy="569637"/>
            </a:xfrm>
            <a:prstGeom prst="rect">
              <a:avLst/>
            </a:prstGeom>
          </p:spPr>
        </p:pic>
      </p:grpSp>
      <p:pic>
        <p:nvPicPr>
          <p:cNvPr id="18" name="Bild 14">
            <a:extLst>
              <a:ext uri="{FF2B5EF4-FFF2-40B4-BE49-F238E27FC236}">
                <a16:creationId xmlns:a16="http://schemas.microsoft.com/office/drawing/2014/main" id="{C65E6320-D499-452A-8DC8-4477DFA4153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1827" y="2162002"/>
            <a:ext cx="792163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Bild 13">
            <a:extLst>
              <a:ext uri="{FF2B5EF4-FFF2-40B4-BE49-F238E27FC236}">
                <a16:creationId xmlns:a16="http://schemas.microsoft.com/office/drawing/2014/main" id="{D54FCCA7-CF86-4996-A264-52475B45E45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8263" y="1300568"/>
            <a:ext cx="52070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Bild 11">
            <a:extLst>
              <a:ext uri="{FF2B5EF4-FFF2-40B4-BE49-F238E27FC236}">
                <a16:creationId xmlns:a16="http://schemas.microsoft.com/office/drawing/2014/main" id="{112C0E11-6BFB-422F-BDBA-D85DBE4D2A3F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86"/>
          <a:stretch>
            <a:fillRect/>
          </a:stretch>
        </p:blipFill>
        <p:spPr bwMode="auto">
          <a:xfrm>
            <a:off x="7639787" y="-6488"/>
            <a:ext cx="1270000" cy="59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Bild 8">
            <a:extLst>
              <a:ext uri="{FF2B5EF4-FFF2-40B4-BE49-F238E27FC236}">
                <a16:creationId xmlns:a16="http://schemas.microsoft.com/office/drawing/2014/main" id="{64DF783C-BD3B-4BB1-85B1-B9366116619D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3836" y="3339220"/>
            <a:ext cx="10668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84014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3AA4713B-3773-4DD7-8380-F3454CF9B139}"/>
              </a:ext>
            </a:extLst>
          </p:cNvPr>
          <p:cNvSpPr/>
          <p:nvPr userDrawn="1"/>
        </p:nvSpPr>
        <p:spPr>
          <a:xfrm>
            <a:off x="647700" y="0"/>
            <a:ext cx="11544300" cy="6858000"/>
          </a:xfrm>
          <a:prstGeom prst="rect">
            <a:avLst/>
          </a:prstGeom>
          <a:solidFill>
            <a:srgbClr val="E7F4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4829AB7-0C30-438D-B2F4-C457540B64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4FDA37A-8A72-47BD-8F4D-A62D7340D4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62213264-4FCB-43D8-9A6B-9E1117825EE8}"/>
              </a:ext>
            </a:extLst>
          </p:cNvPr>
          <p:cNvSpPr/>
          <p:nvPr/>
        </p:nvSpPr>
        <p:spPr>
          <a:xfrm>
            <a:off x="0" y="0"/>
            <a:ext cx="647700" cy="6858000"/>
          </a:xfrm>
          <a:prstGeom prst="rect">
            <a:avLst/>
          </a:prstGeom>
          <a:solidFill>
            <a:srgbClr val="0092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401C0B0A-C482-4BD2-A415-A50DE69D475B}"/>
              </a:ext>
            </a:extLst>
          </p:cNvPr>
          <p:cNvGrpSpPr/>
          <p:nvPr/>
        </p:nvGrpSpPr>
        <p:grpSpPr>
          <a:xfrm>
            <a:off x="71850" y="6227000"/>
            <a:ext cx="504000" cy="504000"/>
            <a:chOff x="9793482" y="781964"/>
            <a:chExt cx="1512000" cy="1512000"/>
          </a:xfrm>
        </p:grpSpPr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B3F98506-26C1-44BF-8F10-AC6EECF9464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009523" y="1021742"/>
              <a:ext cx="1090850" cy="980867"/>
            </a:xfrm>
            <a:prstGeom prst="rect">
              <a:avLst/>
            </a:prstGeom>
          </p:spPr>
        </p:pic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7323D166-A923-4588-B383-39AC7C9EBE20}"/>
                </a:ext>
              </a:extLst>
            </p:cNvPr>
            <p:cNvSpPr/>
            <p:nvPr/>
          </p:nvSpPr>
          <p:spPr>
            <a:xfrm>
              <a:off x="9793482" y="781964"/>
              <a:ext cx="1512000" cy="1512000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1573443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9113E065-694A-477A-8426-155ECAF4B115}"/>
              </a:ext>
            </a:extLst>
          </p:cNvPr>
          <p:cNvSpPr/>
          <p:nvPr/>
        </p:nvSpPr>
        <p:spPr>
          <a:xfrm>
            <a:off x="0" y="438150"/>
            <a:ext cx="12192000" cy="5781675"/>
          </a:xfrm>
          <a:prstGeom prst="rect">
            <a:avLst/>
          </a:prstGeom>
          <a:solidFill>
            <a:srgbClr val="E7F4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F32C98E-1D98-4CDE-9D3E-50E39CE438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4200"/>
            <a:ext cx="10515600" cy="1106488"/>
          </a:xfrm>
        </p:spPr>
        <p:txBody>
          <a:bodyPr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E228E37-2207-40EA-A829-9DF99AD07D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57028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660A0DDE-366E-4BB6-90EC-7890F72D4F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57028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B422E502-392F-4926-BAC7-FA79A77F88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255C1B-8ABE-4CBD-B2F5-5F451A585FD8}" type="datetime1">
              <a:rPr lang="de-DE" smtClean="0"/>
              <a:t>13.05.2024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72385C9-F019-4C78-BCFC-119BDCE2CC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DE94C274-6090-4A04-B54B-1155A95012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F9D8A-829F-4D06-A7AA-6F86010CFF51}" type="slidenum">
              <a:rPr lang="de-DE" smtClean="0"/>
              <a:t>‹Nr.›</a:t>
            </a:fld>
            <a:endParaRPr lang="de-DE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7E721122-543C-4E13-929D-8EBBD386BA7D}"/>
              </a:ext>
            </a:extLst>
          </p:cNvPr>
          <p:cNvSpPr/>
          <p:nvPr/>
        </p:nvSpPr>
        <p:spPr>
          <a:xfrm>
            <a:off x="0" y="6210300"/>
            <a:ext cx="12192000" cy="647700"/>
          </a:xfrm>
          <a:prstGeom prst="rect">
            <a:avLst/>
          </a:prstGeom>
          <a:solidFill>
            <a:srgbClr val="0092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5D7BB080-A97B-4C1A-9391-3772FE0BFE25}"/>
              </a:ext>
            </a:extLst>
          </p:cNvPr>
          <p:cNvSpPr/>
          <p:nvPr/>
        </p:nvSpPr>
        <p:spPr>
          <a:xfrm>
            <a:off x="0" y="0"/>
            <a:ext cx="12192000" cy="438150"/>
          </a:xfrm>
          <a:prstGeom prst="rect">
            <a:avLst/>
          </a:prstGeom>
          <a:solidFill>
            <a:srgbClr val="0092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361F52CD-82C7-4A81-8065-5A7ACFE3AB75}"/>
              </a:ext>
            </a:extLst>
          </p:cNvPr>
          <p:cNvGrpSpPr/>
          <p:nvPr/>
        </p:nvGrpSpPr>
        <p:grpSpPr>
          <a:xfrm>
            <a:off x="11561142" y="6288086"/>
            <a:ext cx="504000" cy="504000"/>
            <a:chOff x="9793482" y="781964"/>
            <a:chExt cx="1512000" cy="1512000"/>
          </a:xfrm>
        </p:grpSpPr>
        <p:pic>
          <p:nvPicPr>
            <p:cNvPr id="12" name="Grafik 11">
              <a:extLst>
                <a:ext uri="{FF2B5EF4-FFF2-40B4-BE49-F238E27FC236}">
                  <a16:creationId xmlns:a16="http://schemas.microsoft.com/office/drawing/2014/main" id="{2C97E70C-5206-4F35-B187-C7CA6E687C0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009524" y="993167"/>
              <a:ext cx="1090851" cy="980868"/>
            </a:xfrm>
            <a:prstGeom prst="rect">
              <a:avLst/>
            </a:prstGeom>
          </p:spPr>
        </p:pic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id="{33691415-4DDC-4A91-9B4D-DE4A3240D54A}"/>
                </a:ext>
              </a:extLst>
            </p:cNvPr>
            <p:cNvSpPr/>
            <p:nvPr/>
          </p:nvSpPr>
          <p:spPr>
            <a:xfrm>
              <a:off x="9793482" y="781964"/>
              <a:ext cx="1512000" cy="1512000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13542052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D712F5-D54A-4BE1-9802-CCE60F37A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57187667-0B41-4357-8C03-1B81142C97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1933575"/>
            <a:ext cx="5157787" cy="425608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1EC3C547-3BE2-4D74-B54E-581E4F7B2D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1933575"/>
            <a:ext cx="5183188" cy="425608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9933E547-35E3-49C1-BEEA-5E88C66E1C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6437E3-E5CF-4292-B4D3-F413FE1B6328}" type="datetime1">
              <a:rPr lang="de-DE" smtClean="0"/>
              <a:t>13.05.2024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62179C9C-E7DF-4E94-9E99-BD6721F46B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2A58237F-A7B3-4007-B784-5BF263C93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F9D8A-829F-4D06-A7AA-6F86010CFF5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403230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9BB7736-DA6D-46C1-B509-825F9E120C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83B484F-0A02-4CFD-B3D9-3CEF57ADC4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E638927-3D91-4259-9E65-785E56D67F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EA2085-A386-4C92-9C86-85ECBF2B60A1}" type="datetime1">
              <a:rPr lang="de-DE" smtClean="0"/>
              <a:t>13.05.2024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D84710A-7F6C-4D23-8F47-08730830C0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6DD7D74-9B68-4899-A4A9-F58AD929E2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F9D8A-829F-4D06-A7AA-6F86010CFF5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694254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AC0F96A-6222-49C6-8DC3-301EA483ED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FDC9AA06-2496-4463-9510-DAD4966606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3CD8A7-D2A5-4A53-BB90-FFEBD579FB75}" type="datetime1">
              <a:rPr lang="de-DE" smtClean="0"/>
              <a:t>13.05.2024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76EF39C-DD33-46B0-8035-2238A9A945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1BFB54C-F614-4E78-AED9-EC5270ED5F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F9D8A-829F-4D06-A7AA-6F86010CFF5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237681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5AB89ED4-46DF-4259-BA16-08F3B03476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26F5EC-47A5-4D06-917D-8FD618B05482}" type="datetime1">
              <a:rPr lang="de-DE" smtClean="0"/>
              <a:t>13.05.2024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C78ECAF1-DAEC-4786-A940-35085D088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203AADE-64D1-4E7C-A569-8111BDD41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F9D8A-829F-4D06-A7AA-6F86010CFF5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125676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A6853F5-3AAA-4560-A534-89F5373AA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EBE6585-3527-45AE-8A6B-37D998D4B1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9479FD1-4258-4B2B-AA29-51BCEE4D47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E119E995-2C60-43B9-90F1-AE4A88ADD2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E958CA-8110-4576-A1CF-C765B622170D}" type="datetime1">
              <a:rPr lang="de-DE" smtClean="0"/>
              <a:t>13.05.2024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4C71E280-6A7B-44E6-9513-34C1BD22AD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B50055F4-5336-40DB-8ED7-DF873D3BCD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F9D8A-829F-4D06-A7AA-6F86010CFF5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815343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F5A9591-FC1F-47D8-9F21-C7A8DA7594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E5E16E46-E4A4-47A6-BBDB-2A7245DB9F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B35E56F-4BF9-4996-A682-403D14C83D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7764D769-208A-4D2C-B63F-1D9D049398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657A6C-D632-4A5E-A842-6BCEC8F9C8E0}" type="datetime1">
              <a:rPr lang="de-DE" smtClean="0"/>
              <a:t>13.05.2024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F1AB5FC0-777A-41B3-8DF9-1185203501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D9EB84BF-5255-47B1-8844-5E7975885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F9D8A-829F-4D06-A7AA-6F86010CFF5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297809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DDF4C94D-B4BC-456B-8630-0A0815D9B2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A74E440-D132-4B12-BB7B-3A0C0749A9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7239125-387A-4469-A700-AC247A983A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Corbel" panose="020B0503020204020204" pitchFamily="34" charset="0"/>
              </a:defRPr>
            </a:lvl1pPr>
          </a:lstStyle>
          <a:p>
            <a:fld id="{58A45A6F-EC5E-4238-8575-1E57921D44B5}" type="datetime1">
              <a:rPr lang="de-DE" smtClean="0"/>
              <a:t>13.05.2024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401A59E-0ED3-4815-BBAE-280F88AF86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orbel" panose="020B0503020204020204" pitchFamily="34" charset="0"/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AE7EA13-7800-4E2E-8374-1E8D64C65A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orbel" panose="020B0503020204020204" pitchFamily="34" charset="0"/>
              </a:defRPr>
            </a:lvl1pPr>
          </a:lstStyle>
          <a:p>
            <a:fld id="{CDDF9D8A-829F-4D06-A7AA-6F86010CFF5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92912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60" r:id="rId13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Corbel" panose="020B0503020204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orbel" panose="020B0503020204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orbel" panose="020B0503020204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orbel" panose="020B0503020204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orbel" panose="020B0503020204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orbel" panose="020B0503020204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70008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fik 20">
            <a:extLst>
              <a:ext uri="{FF2B5EF4-FFF2-40B4-BE49-F238E27FC236}">
                <a16:creationId xmlns:a16="http://schemas.microsoft.com/office/drawing/2014/main" id="{0AF99065-1BC5-4806-A929-FD5AFA8FCE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7329" y="1571303"/>
            <a:ext cx="4113088" cy="3112401"/>
          </a:xfrm>
          <a:prstGeom prst="rect">
            <a:avLst/>
          </a:prstGeom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337A2119-F905-F01C-01AE-983F281985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7329" y="4787032"/>
            <a:ext cx="4107806" cy="136800"/>
          </a:xfrm>
          <a:prstGeom prst="rect">
            <a:avLst/>
          </a:prstGeom>
        </p:spPr>
      </p:pic>
      <p:pic>
        <p:nvPicPr>
          <p:cNvPr id="29" name="Grafik 28">
            <a:extLst>
              <a:ext uri="{FF2B5EF4-FFF2-40B4-BE49-F238E27FC236}">
                <a16:creationId xmlns:a16="http://schemas.microsoft.com/office/drawing/2014/main" id="{EF4C7DF9-8B7C-F8EB-39BF-FCCA40B164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4639" y="5099021"/>
            <a:ext cx="2414912" cy="758341"/>
          </a:xfrm>
          <a:prstGeom prst="rect">
            <a:avLst/>
          </a:prstGeom>
        </p:spPr>
      </p:pic>
      <p:pic>
        <p:nvPicPr>
          <p:cNvPr id="31" name="Grafik 30">
            <a:extLst>
              <a:ext uri="{FF2B5EF4-FFF2-40B4-BE49-F238E27FC236}">
                <a16:creationId xmlns:a16="http://schemas.microsoft.com/office/drawing/2014/main" id="{AE47EA3D-110C-D8A1-C295-8ABD51F9DD4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7329" y="1436205"/>
            <a:ext cx="4107806" cy="136800"/>
          </a:xfrm>
          <a:prstGeom prst="rect">
            <a:avLst/>
          </a:prstGeom>
        </p:spPr>
      </p:pic>
      <p:pic>
        <p:nvPicPr>
          <p:cNvPr id="33" name="Grafik 32">
            <a:extLst>
              <a:ext uri="{FF2B5EF4-FFF2-40B4-BE49-F238E27FC236}">
                <a16:creationId xmlns:a16="http://schemas.microsoft.com/office/drawing/2014/main" id="{EDA089B4-C1FE-BA68-71E6-C1CF8A7C6C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548" y="1436205"/>
            <a:ext cx="4492433" cy="3258156"/>
          </a:xfrm>
          <a:prstGeom prst="rect">
            <a:avLst/>
          </a:prstGeom>
        </p:spPr>
      </p:pic>
      <p:sp>
        <p:nvSpPr>
          <p:cNvPr id="34" name="Titel 3">
            <a:extLst>
              <a:ext uri="{FF2B5EF4-FFF2-40B4-BE49-F238E27FC236}">
                <a16:creationId xmlns:a16="http://schemas.microsoft.com/office/drawing/2014/main" id="{2ED9991C-9B18-68DE-A50B-7C5ADD66C0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de-DE" dirty="0"/>
              <a:t>Finanzbericht 2023</a:t>
            </a:r>
          </a:p>
        </p:txBody>
      </p:sp>
      <p:pic>
        <p:nvPicPr>
          <p:cNvPr id="38" name="Grafik 37">
            <a:extLst>
              <a:ext uri="{FF2B5EF4-FFF2-40B4-BE49-F238E27FC236}">
                <a16:creationId xmlns:a16="http://schemas.microsoft.com/office/drawing/2014/main" id="{97C72650-8941-DFD8-62DF-374076CBC08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7330" y="5099021"/>
            <a:ext cx="2414912" cy="758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5512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DA2C4F21-2E86-4547-A76C-9933084509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Weihnachtskampagne 2022 – </a:t>
            </a:r>
            <a:r>
              <a:rPr lang="de-DE" dirty="0" err="1"/>
              <a:t>Gota</a:t>
            </a:r>
            <a:r>
              <a:rPr lang="de-DE" dirty="0"/>
              <a:t> a </a:t>
            </a:r>
            <a:r>
              <a:rPr lang="de-DE" dirty="0" err="1"/>
              <a:t>Gota</a:t>
            </a:r>
            <a:endParaRPr lang="de-DE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767974DE-3EA8-496B-0AA7-D42EFB1832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4488" y="1618639"/>
            <a:ext cx="4195981" cy="2186256"/>
          </a:xfrm>
          <a:prstGeom prst="rect">
            <a:avLst/>
          </a:prstGeom>
          <a:noFill/>
          <a:ln w="28575">
            <a:solidFill>
              <a:srgbClr val="009EE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B0989BD0-A5EB-E680-10F3-374C9DFEE2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5323" y="4075017"/>
            <a:ext cx="2529282" cy="2529282"/>
          </a:xfrm>
          <a:prstGeom prst="rect">
            <a:avLst/>
          </a:prstGeom>
          <a:ln w="28575">
            <a:solidFill>
              <a:srgbClr val="009EE0"/>
            </a:solidFill>
          </a:ln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E92E0617-1555-ECC6-843A-A8CAA6A50A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3696" y="3091625"/>
            <a:ext cx="1966784" cy="1966784"/>
          </a:xfrm>
          <a:prstGeom prst="ellipse">
            <a:avLst/>
          </a:prstGeom>
        </p:spPr>
      </p:pic>
      <p:sp>
        <p:nvSpPr>
          <p:cNvPr id="2" name="Titel 3">
            <a:extLst>
              <a:ext uri="{FF2B5EF4-FFF2-40B4-BE49-F238E27FC236}">
                <a16:creationId xmlns:a16="http://schemas.microsoft.com/office/drawing/2014/main" id="{D4B137B4-2236-EC32-5D70-6BC3937A4B92}"/>
              </a:ext>
            </a:extLst>
          </p:cNvPr>
          <p:cNvSpPr txBox="1">
            <a:spLocks/>
          </p:cNvSpPr>
          <p:nvPr/>
        </p:nvSpPr>
        <p:spPr>
          <a:xfrm>
            <a:off x="7367111" y="2507452"/>
            <a:ext cx="4683494" cy="281661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Corbel" panose="020B0503020204020204" pitchFamily="34" charset="0"/>
                <a:ea typeface="+mj-ea"/>
                <a:cs typeface="+mj-cs"/>
              </a:defRPr>
            </a:lvl1pPr>
          </a:lstStyle>
          <a:p>
            <a:r>
              <a:rPr lang="de-DE" sz="2800" dirty="0"/>
              <a:t>Spendenergebnis: 6400€</a:t>
            </a:r>
          </a:p>
        </p:txBody>
      </p:sp>
      <p:graphicFrame>
        <p:nvGraphicFramePr>
          <p:cNvPr id="3" name="Tabelle 2">
            <a:extLst>
              <a:ext uri="{FF2B5EF4-FFF2-40B4-BE49-F238E27FC236}">
                <a16:creationId xmlns:a16="http://schemas.microsoft.com/office/drawing/2014/main" id="{636067DD-9209-FD16-99D1-4B0C06F544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7375484"/>
              </p:ext>
            </p:extLst>
          </p:nvPr>
        </p:nvGraphicFramePr>
        <p:xfrm>
          <a:off x="7242978" y="3725229"/>
          <a:ext cx="4366934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06133">
                  <a:extLst>
                    <a:ext uri="{9D8B030D-6E8A-4147-A177-3AD203B41FA5}">
                      <a16:colId xmlns:a16="http://schemas.microsoft.com/office/drawing/2014/main" val="3076992193"/>
                    </a:ext>
                  </a:extLst>
                </a:gridCol>
                <a:gridCol w="1860801">
                  <a:extLst>
                    <a:ext uri="{9D8B030D-6E8A-4147-A177-3AD203B41FA5}">
                      <a16:colId xmlns:a16="http://schemas.microsoft.com/office/drawing/2014/main" val="222074717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Spendenquelle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Summe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48005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Konto CO23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€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31872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 err="1"/>
                        <a:t>Betterplace</a:t>
                      </a:r>
                      <a:r>
                        <a:rPr lang="de-DE" dirty="0"/>
                        <a:t> CO23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1.467,37€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7405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 err="1"/>
                        <a:t>Betterplace</a:t>
                      </a:r>
                      <a:r>
                        <a:rPr lang="de-DE" dirty="0"/>
                        <a:t> allgemein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€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31930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364113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DA2C4F21-2E86-4547-A76C-9933084509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Sommerkampagne 2023 – </a:t>
            </a:r>
            <a:r>
              <a:rPr lang="de-DE" dirty="0" err="1"/>
              <a:t>Abrigarnos</a:t>
            </a:r>
            <a:r>
              <a:rPr lang="de-DE" dirty="0"/>
              <a:t> </a:t>
            </a:r>
            <a:r>
              <a:rPr lang="de-DE" dirty="0" err="1"/>
              <a:t>juntos</a:t>
            </a:r>
            <a:endParaRPr lang="de-DE" dirty="0"/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740190E8-5E04-EAAF-0F88-5F53E105C4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072" y="1538144"/>
            <a:ext cx="4233809" cy="2205965"/>
          </a:xfrm>
          <a:prstGeom prst="rect">
            <a:avLst/>
          </a:prstGeom>
          <a:noFill/>
          <a:ln w="28575">
            <a:solidFill>
              <a:srgbClr val="009EE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CD5EA978-74DC-6D07-2DB9-B3CDE6D13C2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554" b="6952"/>
          <a:stretch/>
        </p:blipFill>
        <p:spPr>
          <a:xfrm>
            <a:off x="2483142" y="4052889"/>
            <a:ext cx="3744206" cy="2205094"/>
          </a:xfrm>
          <a:prstGeom prst="rect">
            <a:avLst/>
          </a:prstGeom>
          <a:ln w="28575">
            <a:solidFill>
              <a:srgbClr val="009EE0"/>
            </a:solidFill>
          </a:ln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8DFD53C0-BBC2-9ACE-7C1C-306ACBF3D72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489" t="11804" r="12246" b="14316"/>
          <a:stretch/>
        </p:blipFill>
        <p:spPr>
          <a:xfrm>
            <a:off x="4849462" y="2184965"/>
            <a:ext cx="2297958" cy="2286061"/>
          </a:xfrm>
          <a:prstGeom prst="ellipse">
            <a:avLst/>
          </a:prstGeom>
        </p:spPr>
      </p:pic>
      <p:sp>
        <p:nvSpPr>
          <p:cNvPr id="11" name="Titel 3">
            <a:extLst>
              <a:ext uri="{FF2B5EF4-FFF2-40B4-BE49-F238E27FC236}">
                <a16:creationId xmlns:a16="http://schemas.microsoft.com/office/drawing/2014/main" id="{4F958FA9-0BF6-BB52-407A-4635791AE746}"/>
              </a:ext>
            </a:extLst>
          </p:cNvPr>
          <p:cNvSpPr txBox="1">
            <a:spLocks/>
          </p:cNvSpPr>
          <p:nvPr/>
        </p:nvSpPr>
        <p:spPr>
          <a:xfrm>
            <a:off x="7367111" y="2507452"/>
            <a:ext cx="4683494" cy="281661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Corbel" panose="020B0503020204020204" pitchFamily="34" charset="0"/>
                <a:ea typeface="+mj-ea"/>
                <a:cs typeface="+mj-cs"/>
              </a:defRPr>
            </a:lvl1pPr>
          </a:lstStyle>
          <a:p>
            <a:r>
              <a:rPr lang="de-DE" sz="2800" dirty="0"/>
              <a:t>Spendenergebnis: 2800€</a:t>
            </a:r>
          </a:p>
          <a:p>
            <a:br>
              <a:rPr lang="de-DE" sz="2800" dirty="0"/>
            </a:br>
            <a:endParaRPr lang="de-DE" sz="2800" dirty="0"/>
          </a:p>
        </p:txBody>
      </p:sp>
      <p:graphicFrame>
        <p:nvGraphicFramePr>
          <p:cNvPr id="4" name="Tabelle 3">
            <a:extLst>
              <a:ext uri="{FF2B5EF4-FFF2-40B4-BE49-F238E27FC236}">
                <a16:creationId xmlns:a16="http://schemas.microsoft.com/office/drawing/2014/main" id="{89517EB3-46F7-825C-2087-F3180BE3291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1376665"/>
              </p:ext>
            </p:extLst>
          </p:nvPr>
        </p:nvGraphicFramePr>
        <p:xfrm>
          <a:off x="7264400" y="3098696"/>
          <a:ext cx="4366934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06133">
                  <a:extLst>
                    <a:ext uri="{9D8B030D-6E8A-4147-A177-3AD203B41FA5}">
                      <a16:colId xmlns:a16="http://schemas.microsoft.com/office/drawing/2014/main" val="3076992193"/>
                    </a:ext>
                  </a:extLst>
                </a:gridCol>
                <a:gridCol w="1860801">
                  <a:extLst>
                    <a:ext uri="{9D8B030D-6E8A-4147-A177-3AD203B41FA5}">
                      <a16:colId xmlns:a16="http://schemas.microsoft.com/office/drawing/2014/main" val="222074717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Spendenquelle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Summe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48005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Konto MX23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600€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31872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 err="1"/>
                        <a:t>Betterplace</a:t>
                      </a:r>
                      <a:r>
                        <a:rPr lang="de-DE" dirty="0"/>
                        <a:t> MX23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799,5€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7405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 err="1"/>
                        <a:t>Betterplace</a:t>
                      </a:r>
                      <a:r>
                        <a:rPr lang="de-DE" dirty="0"/>
                        <a:t> allgemein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1400,5€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31930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987653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DA2C4F21-2E86-4547-A76C-9933084509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Weihnachtskampagne 2023 – Lichter für Lima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6AC4BD02-A026-5A39-5D0E-DE214EC565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5590" y="1426128"/>
            <a:ext cx="2639737" cy="3965744"/>
          </a:xfrm>
          <a:prstGeom prst="rect">
            <a:avLst/>
          </a:prstGeom>
          <a:ln w="28575">
            <a:solidFill>
              <a:srgbClr val="009EE0"/>
            </a:solidFill>
          </a:ln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CAD28C85-DADA-19F7-253C-2156C9306A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3313" y="4127816"/>
            <a:ext cx="4643832" cy="2419602"/>
          </a:xfrm>
          <a:prstGeom prst="rect">
            <a:avLst/>
          </a:prstGeom>
          <a:noFill/>
          <a:ln w="28575">
            <a:solidFill>
              <a:srgbClr val="009EE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0602729B-CD1F-3F9E-67B1-1D080863844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79" t="4867" r="6068" b="5743"/>
          <a:stretch/>
        </p:blipFill>
        <p:spPr>
          <a:xfrm>
            <a:off x="3258744" y="2198843"/>
            <a:ext cx="2407798" cy="2419602"/>
          </a:xfrm>
          <a:prstGeom prst="ellipse">
            <a:avLst/>
          </a:prstGeom>
        </p:spPr>
      </p:pic>
      <p:sp>
        <p:nvSpPr>
          <p:cNvPr id="2" name="Titel 3">
            <a:extLst>
              <a:ext uri="{FF2B5EF4-FFF2-40B4-BE49-F238E27FC236}">
                <a16:creationId xmlns:a16="http://schemas.microsoft.com/office/drawing/2014/main" id="{F32DA735-65C6-8BE2-9F66-16A64ECF405F}"/>
              </a:ext>
            </a:extLst>
          </p:cNvPr>
          <p:cNvSpPr txBox="1">
            <a:spLocks/>
          </p:cNvSpPr>
          <p:nvPr/>
        </p:nvSpPr>
        <p:spPr>
          <a:xfrm>
            <a:off x="7367111" y="2507452"/>
            <a:ext cx="4683494" cy="281661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Corbel" panose="020B0503020204020204" pitchFamily="34" charset="0"/>
                <a:ea typeface="+mj-ea"/>
                <a:cs typeface="+mj-cs"/>
              </a:defRPr>
            </a:lvl1pPr>
          </a:lstStyle>
          <a:p>
            <a:r>
              <a:rPr lang="de-DE" sz="2800" dirty="0"/>
              <a:t>Spendenergebnis: 5600€ </a:t>
            </a:r>
            <a:r>
              <a:rPr lang="de-DE" sz="2800" dirty="0">
                <a:solidFill>
                  <a:srgbClr val="FF0000"/>
                </a:solidFill>
              </a:rPr>
              <a:t>(vorläufig)</a:t>
            </a:r>
          </a:p>
          <a:p>
            <a:br>
              <a:rPr lang="de-DE" sz="2800" dirty="0"/>
            </a:br>
            <a:endParaRPr lang="de-DE" sz="2800" dirty="0"/>
          </a:p>
        </p:txBody>
      </p:sp>
      <p:graphicFrame>
        <p:nvGraphicFramePr>
          <p:cNvPr id="3" name="Tabelle 2">
            <a:extLst>
              <a:ext uri="{FF2B5EF4-FFF2-40B4-BE49-F238E27FC236}">
                <a16:creationId xmlns:a16="http://schemas.microsoft.com/office/drawing/2014/main" id="{7601745F-E322-3585-E244-6F0AEBB02A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2466013"/>
              </p:ext>
            </p:extLst>
          </p:nvPr>
        </p:nvGraphicFramePr>
        <p:xfrm>
          <a:off x="7486832" y="3429000"/>
          <a:ext cx="4366934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06133">
                  <a:extLst>
                    <a:ext uri="{9D8B030D-6E8A-4147-A177-3AD203B41FA5}">
                      <a16:colId xmlns:a16="http://schemas.microsoft.com/office/drawing/2014/main" val="922931794"/>
                    </a:ext>
                  </a:extLst>
                </a:gridCol>
                <a:gridCol w="1860801">
                  <a:extLst>
                    <a:ext uri="{9D8B030D-6E8A-4147-A177-3AD203B41FA5}">
                      <a16:colId xmlns:a16="http://schemas.microsoft.com/office/drawing/2014/main" val="91363201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Spendenquelle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Summe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33932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Konto PE23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440€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67386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 err="1"/>
                        <a:t>Betterplace</a:t>
                      </a:r>
                      <a:r>
                        <a:rPr lang="de-DE" dirty="0"/>
                        <a:t> PE23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1.590€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19684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 err="1"/>
                        <a:t>Betterplace</a:t>
                      </a:r>
                      <a:r>
                        <a:rPr lang="de-DE" dirty="0"/>
                        <a:t> Allgemein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2.015€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64528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Konto Allgemein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1385€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742902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 err="1"/>
                        <a:t>ReCo</a:t>
                      </a:r>
                      <a:r>
                        <a:rPr lang="de-DE" dirty="0"/>
                        <a:t>-Aktion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170€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664223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533864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68E21341-2061-97CE-1E49-C5B423E9BEF4}"/>
              </a:ext>
            </a:extLst>
          </p:cNvPr>
          <p:cNvGrpSpPr/>
          <p:nvPr/>
        </p:nvGrpSpPr>
        <p:grpSpPr>
          <a:xfrm>
            <a:off x="2860827" y="1367406"/>
            <a:ext cx="6470346" cy="4649534"/>
            <a:chOff x="1487763" y="541273"/>
            <a:chExt cx="7107548" cy="5526000"/>
          </a:xfrm>
        </p:grpSpPr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D130C93E-FA6F-D80F-01FA-42ADA825D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7763" y="541273"/>
              <a:ext cx="4608237" cy="5525301"/>
            </a:xfrm>
            <a:prstGeom prst="rect">
              <a:avLst/>
            </a:prstGeom>
          </p:spPr>
        </p:pic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F97E9B3F-4592-A3E5-4CA8-C0BE010CE65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0" y="541273"/>
              <a:ext cx="2499311" cy="5526000"/>
            </a:xfrm>
            <a:prstGeom prst="rect">
              <a:avLst/>
            </a:prstGeom>
          </p:spPr>
        </p:pic>
      </p:grpSp>
      <p:sp>
        <p:nvSpPr>
          <p:cNvPr id="13" name="Titel 4">
            <a:extLst>
              <a:ext uri="{FF2B5EF4-FFF2-40B4-BE49-F238E27FC236}">
                <a16:creationId xmlns:a16="http://schemas.microsoft.com/office/drawing/2014/main" id="{2C8E89BB-A941-239F-1283-30EA6D1F3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de-DE" dirty="0"/>
              <a:t>Vergleich 2022 &amp; 2023</a:t>
            </a:r>
          </a:p>
        </p:txBody>
      </p:sp>
    </p:spTree>
    <p:extLst>
      <p:ext uri="{BB962C8B-B14F-4D97-AF65-F5344CB8AC3E}">
        <p14:creationId xmlns:p14="http://schemas.microsoft.com/office/powerpoint/2010/main" val="3327603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BA4709AC-D0F0-41D2-AFEF-979ECF90D6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Förderprojekte und Partnerländer bis heute</a:t>
            </a:r>
          </a:p>
        </p:txBody>
      </p:sp>
      <p:pic>
        <p:nvPicPr>
          <p:cNvPr id="3" name="Inhaltsplatzhalter 2">
            <a:extLst>
              <a:ext uri="{FF2B5EF4-FFF2-40B4-BE49-F238E27FC236}">
                <a16:creationId xmlns:a16="http://schemas.microsoft.com/office/drawing/2014/main" id="{39089DAA-0439-42E8-96D9-C977C94F3B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6981" y="2984498"/>
            <a:ext cx="4850605" cy="3233737"/>
          </a:xfrm>
          <a:ln w="38100">
            <a:solidFill>
              <a:srgbClr val="009EE0"/>
            </a:solidFill>
          </a:ln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C8EAFC12-DF89-4000-B28A-9C2F54F3ED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275" y="1538287"/>
            <a:ext cx="4850606" cy="3233737"/>
          </a:xfrm>
          <a:prstGeom prst="rect">
            <a:avLst/>
          </a:prstGeom>
          <a:ln w="38100">
            <a:solidFill>
              <a:srgbClr val="009EE0"/>
            </a:solidFill>
          </a:ln>
        </p:spPr>
      </p:pic>
    </p:spTree>
    <p:extLst>
      <p:ext uri="{BB962C8B-B14F-4D97-AF65-F5344CB8AC3E}">
        <p14:creationId xmlns:p14="http://schemas.microsoft.com/office/powerpoint/2010/main" val="40664888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4BE728DB-CDB9-423A-B81D-EDB921BBD3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373" y="271824"/>
            <a:ext cx="9537254" cy="6054835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759048292"/>
      </p:ext>
    </p:extLst>
  </p:cSld>
  <p:clrMapOvr>
    <a:masterClrMapping/>
  </p:clrMapOvr>
</p:sld>
</file>

<file path=ppt/theme/theme1.xml><?xml version="1.0" encoding="utf-8"?>
<a:theme xmlns:a="http://schemas.openxmlformats.org/drawingml/2006/main" name="TECHO_202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CHO_2021" id="{FE1B389D-7EF5-49F5-A921-EFE999C844C7}" vid="{33562DAA-E64E-4360-B230-3B9F75B7F075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TECHO_2021</Template>
  <TotalTime>0</TotalTime>
  <Words>237</Words>
  <Application>Microsoft Office PowerPoint</Application>
  <PresentationFormat>Breitbild</PresentationFormat>
  <Paragraphs>53</Paragraphs>
  <Slides>8</Slides>
  <Notes>3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8</vt:i4>
      </vt:variant>
    </vt:vector>
  </HeadingPairs>
  <TitlesOfParts>
    <vt:vector size="14" baseType="lpstr">
      <vt:lpstr>Arial</vt:lpstr>
      <vt:lpstr>Calibri</vt:lpstr>
      <vt:lpstr>Corbel</vt:lpstr>
      <vt:lpstr>HelveticaNeue</vt:lpstr>
      <vt:lpstr>HelveticaNeue-Bold</vt:lpstr>
      <vt:lpstr>TECHO_2021</vt:lpstr>
      <vt:lpstr>PowerPoint-Präsentation</vt:lpstr>
      <vt:lpstr>Finanzbericht 2023</vt:lpstr>
      <vt:lpstr>Weihnachtskampagne 2022 – Gota a Gota</vt:lpstr>
      <vt:lpstr>Sommerkampagne 2023 – Abrigarnos juntos</vt:lpstr>
      <vt:lpstr>Weihnachtskampagne 2023 – Lichter für Lima</vt:lpstr>
      <vt:lpstr>Vergleich 2022 &amp; 2023</vt:lpstr>
      <vt:lpstr>Förderprojekte und Partnerländer bis heute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Julian Sitter</dc:creator>
  <cp:lastModifiedBy>Stefan Adamson</cp:lastModifiedBy>
  <cp:revision>16</cp:revision>
  <dcterms:created xsi:type="dcterms:W3CDTF">2021-09-15T09:06:27Z</dcterms:created>
  <dcterms:modified xsi:type="dcterms:W3CDTF">2024-05-13T09:31:21Z</dcterms:modified>
</cp:coreProperties>
</file>